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1" r:id="rId2"/>
    <p:sldId id="566" r:id="rId3"/>
    <p:sldId id="607" r:id="rId4"/>
    <p:sldId id="608" r:id="rId5"/>
    <p:sldId id="609" r:id="rId6"/>
    <p:sldId id="620" r:id="rId7"/>
    <p:sldId id="610" r:id="rId8"/>
    <p:sldId id="611" r:id="rId9"/>
    <p:sldId id="612" r:id="rId10"/>
    <p:sldId id="613" r:id="rId11"/>
    <p:sldId id="614" r:id="rId12"/>
    <p:sldId id="615" r:id="rId13"/>
    <p:sldId id="616" r:id="rId14"/>
    <p:sldId id="617" r:id="rId15"/>
    <p:sldId id="618" r:id="rId16"/>
    <p:sldId id="619" r:id="rId17"/>
    <p:sldId id="606" r:id="rId18"/>
    <p:sldId id="35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>
      <p:cViewPr varScale="1">
        <p:scale>
          <a:sx n="70" d="100"/>
          <a:sy n="70" d="100"/>
        </p:scale>
        <p:origin x="1083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11EC19-7E08-40F0-ACF2-22F660FC7C40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DBD98D-E85B-4601-A77C-B7964013730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7122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BD98D-E85B-4601-A77C-B7964013730D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0906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B6C70-B768-65B1-6556-96BF184E4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5F93E1-16D1-D364-FDE1-F5C43AA28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9E7BB-4707-201F-EE06-A48A12D48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58FB7-C93E-81F6-2E41-0C2CEE839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B1B3D-3648-BA5A-F1E8-F3576B985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5993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45458-5F73-9470-8CAE-2E81515E0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D69212-ADB1-50EC-5CEA-45FC695536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E07B7-9900-254A-5FCC-8FA7A36E9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2B5A4-5993-85D1-5468-04356E670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6EC13-E83E-ED79-64A4-4003E3E16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1711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B3886C-B88F-C1C9-1FB1-F136ADFDBA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D7E0EB-AE17-BE86-7C82-F2CA8993E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DFC22-96DC-6854-A720-1925CC85A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91287-7765-7759-35E1-6830A960F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ECDA5-B452-46B1-123F-041BF41F1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2162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AB4AE-322D-B6C3-A1DE-738FD7ED3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D54C3-19F9-02AD-025C-69DD9166D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2C77A-6A88-8738-8A39-76BAC476A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019BD3-F1D6-5FE6-72A9-07F9F9DB2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32BB2-ED4D-4A8C-20BA-C64F1C360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908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CEACA-7AAE-C32F-ACC2-3D8D45E23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DE1E7-6228-8F00-4C8C-49BCF562E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B1251-888D-5407-DE40-24E0B5666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D5024-26A5-9A9C-921F-4553B2F00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B14B6-C9EC-FC5A-AFAB-8BAA369AC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4319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25A3B-F871-EAB2-E4CA-F479C9EF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92C35-B8A5-0F3E-E963-C2D19DB88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940B5-8BCA-4EF3-185B-F0CF288E55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17141-9800-0D1B-F4A8-EC0024210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C73B31-82FC-930B-CBCE-640290491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455AE7-9072-1FF9-7749-898A9ED13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984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A3EF-EF8F-F539-964B-C4820289D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93D2D-46D0-C65F-3CD4-8CA1DC156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4EA2-A069-2AB5-BE4D-5A9531F19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DD3DA3-5E8A-468F-D96D-DEF4FCA9D7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0753A7-BCB6-8494-67C4-A2DE23125A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6EAE1E-45A7-184F-1859-0151A0F6F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74A07-DECC-AF4C-A1B9-945896FF6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B7527C-A026-733A-81F8-612A3672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7290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D8692-6A66-A81A-F64D-252A01D72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205C8B-6899-F7CD-218F-53B25A8C2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578AB9-14B5-81D7-6DB2-7A92246EC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E25876-36CF-424C-ABB5-B54C23E4E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4585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D8F218-7BAB-6440-4B90-DD84170B8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B0DA65-2C36-C5F9-E815-493215A42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5990D7-0136-D22F-360A-B252C724B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0729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182E2-A10E-6ABD-55B7-3CF2BB17A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FB820-3B67-54EE-9204-21E91A5B6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38F663-644F-F023-2E42-582EF5E9C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E879A-8E01-B66D-0599-3AC685A7B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5E3D63-660A-D02B-96B2-4D753F7C0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9EB7DC-A1C1-DBE0-4D1D-DC8818D6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686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AC59C-D9F3-8D06-AD72-B0ACFEC8A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51E33A-D236-7697-03E8-F0AB97BD5F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7BB688-BC97-FCC2-C6B6-4BF70D2945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DF0714-9BF9-CEE3-2D93-A2D3000B4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D2D7F7-5B88-507C-DE4C-730E04E87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E44157-7A04-856B-4C28-125F10069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3198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E6B418-3ADB-3D52-362F-EF8EB606C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F0B803-0FBE-9FD0-EA3C-E4F9B70AE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BA73C-3BBF-5A39-4403-330159E2A5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36F693-4807-4ACB-9866-42E633ECA663}" type="datetimeFigureOut">
              <a:rPr lang="en-AU" smtClean="0"/>
              <a:t>6/06/2024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9C9B0-90EA-F790-C481-782B3C03BC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78BE7-9EF2-8115-D3BF-53CF0589BB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F9DD6F-E86F-40A2-88B8-DD3E2998C09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536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EDA831C-3F59-8361-5C78-944EC8508F9C}"/>
              </a:ext>
            </a:extLst>
          </p:cNvPr>
          <p:cNvSpPr txBox="1"/>
          <p:nvPr/>
        </p:nvSpPr>
        <p:spPr>
          <a:xfrm>
            <a:off x="1607634" y="1234100"/>
            <a:ext cx="8976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Step-by-Step Instructions for Group Assignment</a:t>
            </a:r>
            <a:endParaRPr lang="en-AU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5192CE-A61A-138C-C058-E3B3ABE2C6BE}"/>
              </a:ext>
            </a:extLst>
          </p:cNvPr>
          <p:cNvSpPr txBox="1"/>
          <p:nvPr/>
        </p:nvSpPr>
        <p:spPr>
          <a:xfrm>
            <a:off x="250711" y="5636605"/>
            <a:ext cx="12097407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Lecturer/Tutor: Dr. Farshid Keivanian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495849-4430-CCEF-C3B3-2C31DAA43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A5BC4D-BF0A-C047-BE29-D7C48E7FF34B}"/>
              </a:ext>
            </a:extLst>
          </p:cNvPr>
          <p:cNvSpPr txBox="1"/>
          <p:nvPr/>
        </p:nvSpPr>
        <p:spPr>
          <a:xfrm>
            <a:off x="1855076" y="2875002"/>
            <a:ext cx="8481848" cy="11079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3300" dirty="0">
                <a:latin typeface="Calibri" panose="020F0502020204030204" pitchFamily="34" charset="0"/>
                <a:cs typeface="Calibri" panose="020F0502020204030204" pitchFamily="34" charset="0"/>
              </a:rPr>
              <a:t>International Cryptographic Institute: Advancing Cryptography Education and Research</a:t>
            </a:r>
            <a:endParaRPr lang="en-AU" sz="3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8848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2A0971-9886-0E1D-6ABF-4BAFD71A5C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07"/>
          <a:stretch/>
        </p:blipFill>
        <p:spPr>
          <a:xfrm>
            <a:off x="0" y="1379428"/>
            <a:ext cx="10384221" cy="547857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FACA25-80E1-4CB0-4678-B6F51C2897C3}"/>
              </a:ext>
            </a:extLst>
          </p:cNvPr>
          <p:cNvSpPr/>
          <p:nvPr/>
        </p:nvSpPr>
        <p:spPr>
          <a:xfrm>
            <a:off x="3212256" y="4041546"/>
            <a:ext cx="1370254" cy="89831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8621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593D41-B687-9A55-6D2F-2EDCEA57BF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965"/>
          <a:stretch/>
        </p:blipFill>
        <p:spPr>
          <a:xfrm>
            <a:off x="0" y="614855"/>
            <a:ext cx="12192000" cy="624314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FACA25-80E1-4CB0-4678-B6F51C2897C3}"/>
              </a:ext>
            </a:extLst>
          </p:cNvPr>
          <p:cNvSpPr/>
          <p:nvPr/>
        </p:nvSpPr>
        <p:spPr>
          <a:xfrm>
            <a:off x="2560615" y="4356855"/>
            <a:ext cx="1748626" cy="119260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0063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E0E6C2-C638-851F-4B1E-A528C872F5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00"/>
          <a:stretch/>
        </p:blipFill>
        <p:spPr>
          <a:xfrm>
            <a:off x="0" y="404648"/>
            <a:ext cx="12192000" cy="645335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FACA25-80E1-4CB0-4678-B6F51C2897C3}"/>
              </a:ext>
            </a:extLst>
          </p:cNvPr>
          <p:cNvSpPr/>
          <p:nvPr/>
        </p:nvSpPr>
        <p:spPr>
          <a:xfrm>
            <a:off x="3821856" y="1771310"/>
            <a:ext cx="4723053" cy="68811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1908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6B887B-1C5D-2371-E5E7-98297FB4A0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72" t="12108" b="8046"/>
          <a:stretch/>
        </p:blipFill>
        <p:spPr>
          <a:xfrm>
            <a:off x="3247697" y="2122246"/>
            <a:ext cx="8944302" cy="473575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B4BE75-2AB2-8AAB-D8BC-28D8ACDED6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3362" b="46513"/>
          <a:stretch/>
        </p:blipFill>
        <p:spPr>
          <a:xfrm>
            <a:off x="0" y="0"/>
            <a:ext cx="3247697" cy="366811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FACA25-80E1-4CB0-4678-B6F51C2897C3}"/>
              </a:ext>
            </a:extLst>
          </p:cNvPr>
          <p:cNvSpPr/>
          <p:nvPr/>
        </p:nvSpPr>
        <p:spPr>
          <a:xfrm>
            <a:off x="1916184" y="1489999"/>
            <a:ext cx="1236919" cy="68811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04B5C46-A3D6-431F-4F44-B98E1A53D727}"/>
              </a:ext>
            </a:extLst>
          </p:cNvPr>
          <p:cNvSpPr/>
          <p:nvPr/>
        </p:nvSpPr>
        <p:spPr>
          <a:xfrm>
            <a:off x="3342291" y="2425420"/>
            <a:ext cx="4414343" cy="169463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C8DDA53-050A-A686-935C-8385428C4629}"/>
              </a:ext>
            </a:extLst>
          </p:cNvPr>
          <p:cNvSpPr/>
          <p:nvPr/>
        </p:nvSpPr>
        <p:spPr>
          <a:xfrm>
            <a:off x="10678512" y="6695090"/>
            <a:ext cx="588578" cy="16291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3781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B52CE9-F369-5B66-135D-71E913DD2B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200"/>
          <a:stretch/>
        </p:blipFill>
        <p:spPr>
          <a:xfrm>
            <a:off x="0" y="562303"/>
            <a:ext cx="12192000" cy="629569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FACA25-80E1-4CB0-4678-B6F51C2897C3}"/>
              </a:ext>
            </a:extLst>
          </p:cNvPr>
          <p:cNvSpPr/>
          <p:nvPr/>
        </p:nvSpPr>
        <p:spPr>
          <a:xfrm>
            <a:off x="1748018" y="3397469"/>
            <a:ext cx="1037223" cy="28115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6208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83BC01B-5655-1D15-237A-045263D90E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54"/>
          <a:stretch/>
        </p:blipFill>
        <p:spPr>
          <a:xfrm>
            <a:off x="0" y="415159"/>
            <a:ext cx="12192000" cy="644284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FACA25-80E1-4CB0-4678-B6F51C2897C3}"/>
              </a:ext>
            </a:extLst>
          </p:cNvPr>
          <p:cNvSpPr/>
          <p:nvPr/>
        </p:nvSpPr>
        <p:spPr>
          <a:xfrm>
            <a:off x="444735" y="2335926"/>
            <a:ext cx="2519182" cy="54391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96AC041-9D55-4600-B54E-5BB1FE7AA818}"/>
              </a:ext>
            </a:extLst>
          </p:cNvPr>
          <p:cNvSpPr/>
          <p:nvPr/>
        </p:nvSpPr>
        <p:spPr>
          <a:xfrm>
            <a:off x="10667644" y="2007476"/>
            <a:ext cx="809653" cy="19969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23730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F5DFE5A-A45D-1DC6-CD1B-73F45D4A4F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360"/>
          <a:stretch/>
        </p:blipFill>
        <p:spPr>
          <a:xfrm>
            <a:off x="0" y="436179"/>
            <a:ext cx="12192000" cy="642182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5307" y="0"/>
            <a:ext cx="1376693" cy="1355834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FACA25-80E1-4CB0-4678-B6F51C2897C3}"/>
              </a:ext>
            </a:extLst>
          </p:cNvPr>
          <p:cNvSpPr/>
          <p:nvPr/>
        </p:nvSpPr>
        <p:spPr>
          <a:xfrm>
            <a:off x="5363576" y="441434"/>
            <a:ext cx="3454603" cy="48873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96AC041-9D55-4600-B54E-5BB1FE7AA818}"/>
              </a:ext>
            </a:extLst>
          </p:cNvPr>
          <p:cNvSpPr/>
          <p:nvPr/>
        </p:nvSpPr>
        <p:spPr>
          <a:xfrm>
            <a:off x="11455917" y="1975946"/>
            <a:ext cx="336690" cy="27326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0389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CFA052-DE47-7CFE-0651-F3B3CFA51B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252"/>
          <a:stretch/>
        </p:blipFill>
        <p:spPr>
          <a:xfrm>
            <a:off x="394138" y="1300177"/>
            <a:ext cx="11403724" cy="55578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8D10BE-84A6-AFCA-15FB-CEDAD83136C0}"/>
              </a:ext>
            </a:extLst>
          </p:cNvPr>
          <p:cNvSpPr txBox="1"/>
          <p:nvPr/>
        </p:nvSpPr>
        <p:spPr>
          <a:xfrm>
            <a:off x="0" y="0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highlight>
                  <a:srgbClr val="FFFF00"/>
                </a:highlight>
              </a:rPr>
              <a:t>https://internationalcrypto.w3spaces-preview.com/International_Cryptographic_Institute_Advancing_Cryptography_Education_and_Research.html</a:t>
            </a:r>
          </a:p>
        </p:txBody>
      </p:sp>
    </p:spTree>
    <p:extLst>
      <p:ext uri="{BB962C8B-B14F-4D97-AF65-F5344CB8AC3E}">
        <p14:creationId xmlns:p14="http://schemas.microsoft.com/office/powerpoint/2010/main" val="2474828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024AA-7FBE-1BB9-4A28-4A350BC2F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716" y="739978"/>
            <a:ext cx="5334930" cy="30041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100"/>
              <a:t>Happy a Learning Day!</a:t>
            </a:r>
            <a:br>
              <a:rPr lang="en-US" sz="5100"/>
            </a:br>
            <a:r>
              <a:rPr lang="en-US" sz="5100"/>
              <a:t>Dr. Farshid Keivanian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3" descr="Tying a bow in an arrangment of presents">
            <a:extLst>
              <a:ext uri="{FF2B5EF4-FFF2-40B4-BE49-F238E27FC236}">
                <a16:creationId xmlns:a16="http://schemas.microsoft.com/office/drawing/2014/main" id="{B80B5019-1F54-4F7C-914A-67ADE1FE02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25" r="16624" b="-1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19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25B8151C-E31B-6DBE-2DB0-58233006E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805" y="108155"/>
            <a:ext cx="10406259" cy="6641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Instructions: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 Join a Group: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Form a group of 4 students within the first two weeks of class. Each group will work together for the semester.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 Download Assignment Documents: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Access and download the detailed group assignment specifications from the provided documents: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Group Assignment Cover Sheet 2024.docx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HS1021 Group Assignment T1 2024.pdf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OPTION 1.pdf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OPTION 2.pdf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OPTION 3.pdf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OPTION 4.pdf</a:t>
            </a:r>
          </a:p>
        </p:txBody>
      </p:sp>
    </p:spTree>
    <p:extLst>
      <p:ext uri="{BB962C8B-B14F-4D97-AF65-F5344CB8AC3E}">
        <p14:creationId xmlns:p14="http://schemas.microsoft.com/office/powerpoint/2010/main" val="252441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25B8151C-E31B-6DBE-2DB0-58233006E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743" y="175969"/>
            <a:ext cx="10406259" cy="4467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3. Review Requirements: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Ensure submission includes a completed cover sheet with all contributing group members listed.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Use Microsoft Word format for the report.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Correctly reference all sources using Holmes Institute Adapted Harvard Referencing.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Submit documents from a desktop or laptop, not from a smartphone/tablet or via the Blackboard App.</a:t>
            </a:r>
          </a:p>
        </p:txBody>
      </p:sp>
    </p:spTree>
    <p:extLst>
      <p:ext uri="{BB962C8B-B14F-4D97-AF65-F5344CB8AC3E}">
        <p14:creationId xmlns:p14="http://schemas.microsoft.com/office/powerpoint/2010/main" val="2968359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25B8151C-E31B-6DBE-2DB0-58233006E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212" y="242761"/>
            <a:ext cx="10406259" cy="39130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Complete the Group Assignment: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Follow the assignment guidelines and address both challenges within your selected option. Each group must select one of the four provided options.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5. Submit the Group Assignment: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Submit the completed group assignment and cover sheet to the submission link on Blackboard by the due date and time.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277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25B8151C-E31B-6DBE-2DB0-58233006E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847" y="357516"/>
            <a:ext cx="10406259" cy="2254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Option 3: Challenge 1 - International Cryptographic Institute (ICI)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HTML and CSS Code Example: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HTML (index.html): </a:t>
            </a:r>
            <a:r>
              <a:rPr lang="en-US" sz="2400" dirty="0">
                <a:highlight>
                  <a:srgbClr val="FFFF00"/>
                </a:highlight>
              </a:rPr>
              <a:t>International Cryptographic Institute: Advancing Cryptography Education and Research.html</a:t>
            </a:r>
            <a:endParaRPr lang="en-US" sz="2400" dirty="0">
              <a:highlight>
                <a:srgbClr val="FF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80D8B3-4380-9216-9BA0-AD3896E82F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33"/>
          <a:stretch/>
        </p:blipFill>
        <p:spPr>
          <a:xfrm>
            <a:off x="2080181" y="2611659"/>
            <a:ext cx="8031638" cy="418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034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25B8151C-E31B-6DBE-2DB0-58233006E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847" y="357516"/>
            <a:ext cx="10406259" cy="2254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Option 3: Challenge 1 - International Cryptographic Institute (ICI)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HTML and CSS Code Example: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HTML (index.html): </a:t>
            </a:r>
            <a:r>
              <a:rPr lang="en-US" sz="2400" dirty="0">
                <a:highlight>
                  <a:srgbClr val="FFFF00"/>
                </a:highlight>
              </a:rPr>
              <a:t>International Cryptographic Institute: Advancing Cryptography Education and Research.html</a:t>
            </a:r>
            <a:endParaRPr lang="en-US" sz="2400" dirty="0">
              <a:highlight>
                <a:srgbClr val="FF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74F65D-1D3B-4EE2-1F18-83C2A62914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8" t="29273" r="40979" b="40689"/>
          <a:stretch/>
        </p:blipFill>
        <p:spPr>
          <a:xfrm>
            <a:off x="1380645" y="2971803"/>
            <a:ext cx="8596661" cy="256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824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25B8151C-E31B-6DBE-2DB0-58233006E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847" y="357516"/>
            <a:ext cx="10406259" cy="2254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Option 3: Challenge 1 - International Cryptographic Institute (ICI)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HTML and CSS Code Example: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HTML (index.html): </a:t>
            </a:r>
            <a:r>
              <a:rPr lang="en-US" sz="2400" dirty="0">
                <a:highlight>
                  <a:srgbClr val="FFFF00"/>
                </a:highlight>
              </a:rPr>
              <a:t>International Cryptographic Institute: Advancing Cryptography Education and Research.html</a:t>
            </a:r>
            <a:endParaRPr lang="en-US" sz="2400" dirty="0">
              <a:highlight>
                <a:srgbClr val="FF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800A24-0DAC-D6F2-1364-073003FD11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3" r="20949" b="13563"/>
          <a:stretch/>
        </p:blipFill>
        <p:spPr>
          <a:xfrm>
            <a:off x="5400867" y="2611659"/>
            <a:ext cx="6791133" cy="424634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FACA25-80E1-4CB0-4678-B6F51C2897C3}"/>
              </a:ext>
            </a:extLst>
          </p:cNvPr>
          <p:cNvSpPr/>
          <p:nvPr/>
        </p:nvSpPr>
        <p:spPr>
          <a:xfrm>
            <a:off x="8744608" y="4997989"/>
            <a:ext cx="1639614" cy="82474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091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979495-0BB1-DA5A-067F-D56F164817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55" b="13104"/>
          <a:stretch/>
        </p:blipFill>
        <p:spPr>
          <a:xfrm>
            <a:off x="3691830" y="2611658"/>
            <a:ext cx="8500170" cy="424634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25B8151C-E31B-6DBE-2DB0-58233006E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847" y="357516"/>
            <a:ext cx="10406259" cy="2254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Option 3: Challenge 1 - International Cryptographic Institute (ICI)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HTML and CSS Code Example: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HTML (index.html): </a:t>
            </a:r>
            <a:r>
              <a:rPr lang="en-US" sz="2400" dirty="0">
                <a:highlight>
                  <a:srgbClr val="FFFF00"/>
                </a:highlight>
              </a:rPr>
              <a:t>International Cryptographic Institute: Advancing Cryptography Education and Research.html</a:t>
            </a:r>
            <a:endParaRPr lang="en-US" sz="2400" dirty="0">
              <a:highlight>
                <a:srgbClr val="FF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FACA25-80E1-4CB0-4678-B6F51C2897C3}"/>
              </a:ext>
            </a:extLst>
          </p:cNvPr>
          <p:cNvSpPr/>
          <p:nvPr/>
        </p:nvSpPr>
        <p:spPr>
          <a:xfrm>
            <a:off x="7122108" y="5050541"/>
            <a:ext cx="1639614" cy="82474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7448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A99576-34A3-6775-0526-F8ED1F11EC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13"/>
          <a:stretch/>
        </p:blipFill>
        <p:spPr>
          <a:xfrm>
            <a:off x="0" y="357516"/>
            <a:ext cx="12192000" cy="650048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31233B7-201B-A314-D4C7-3EE525A56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685" y="0"/>
            <a:ext cx="1931315" cy="190205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FACA25-80E1-4CB0-4678-B6F51C2897C3}"/>
              </a:ext>
            </a:extLst>
          </p:cNvPr>
          <p:cNvSpPr/>
          <p:nvPr/>
        </p:nvSpPr>
        <p:spPr>
          <a:xfrm>
            <a:off x="1614684" y="2107643"/>
            <a:ext cx="918309" cy="5514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0650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3447</TotalTime>
  <Words>399</Words>
  <Application>Microsoft Office PowerPoint</Application>
  <PresentationFormat>Widescreen</PresentationFormat>
  <Paragraphs>38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Happy a Learning Day! Dr. Farshid Keivanian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Farshid Keivanian</dc:creator>
  <cp:lastModifiedBy>Farshid Keivanian</cp:lastModifiedBy>
  <cp:revision>657</cp:revision>
  <dcterms:created xsi:type="dcterms:W3CDTF">2024-04-02T03:16:29Z</dcterms:created>
  <dcterms:modified xsi:type="dcterms:W3CDTF">2024-06-06T12:24:03Z</dcterms:modified>
</cp:coreProperties>
</file>

<file path=docProps/thumbnail.jpeg>
</file>